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24"/>
  </p:notesMasterIdLst>
  <p:sldIdLst>
    <p:sldId id="256" r:id="rId4"/>
    <p:sldId id="257" r:id="rId5"/>
    <p:sldId id="276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9144000" cy="6858000" type="screen4x3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56AFA0-29D1-9247-8B77-19F587417AC1}" v="1" dt="2021-11-18T13:48:39.150"/>
  </p1510:revLst>
</p1510:revInfo>
</file>

<file path=ppt/tableStyles.xml><?xml version="1.0" encoding="utf-8"?>
<a:tblStyleLst xmlns:a="http://schemas.openxmlformats.org/drawingml/2006/main" def="{1A2E9E3C-8D8D-4C75-92BA-3C8C5E136333}">
  <a:tblStyle styleId="{1A2E9E3C-8D8D-4C75-92BA-3C8C5E13633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65"/>
    <p:restoredTop sz="94692"/>
  </p:normalViewPr>
  <p:slideViewPr>
    <p:cSldViewPr snapToGrid="0">
      <p:cViewPr varScale="1">
        <p:scale>
          <a:sx n="106" d="100"/>
          <a:sy n="106" d="100"/>
        </p:scale>
        <p:origin x="2128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ołaj Leszczuk" userId="f51ff640-68ca-4f5b-81f1-7b807841f46e" providerId="ADAL" clId="{CD56AFA0-29D1-9247-8B77-19F587417AC1}"/>
    <pc:docChg chg="modSld">
      <pc:chgData name="Mikołaj Leszczuk" userId="f51ff640-68ca-4f5b-81f1-7b807841f46e" providerId="ADAL" clId="{CD56AFA0-29D1-9247-8B77-19F587417AC1}" dt="2021-11-18T13:48:39.148" v="0"/>
      <pc:docMkLst>
        <pc:docMk/>
      </pc:docMkLst>
      <pc:sldChg chg="modAnim">
        <pc:chgData name="Mikołaj Leszczuk" userId="f51ff640-68ca-4f5b-81f1-7b807841f46e" providerId="ADAL" clId="{CD56AFA0-29D1-9247-8B77-19F587417AC1}" dt="2021-11-18T13:48:39.148" v="0"/>
        <pc:sldMkLst>
          <pc:docMk/>
          <pc:sldMk cId="2952789192" sldId="276"/>
        </pc:sldMkLst>
      </pc:sldChg>
    </pc:docChg>
  </pc:docChgLst>
  <pc:docChgLst>
    <pc:chgData name="Mikołaj Leszczuk" userId="f51ff640-68ca-4f5b-81f1-7b807841f46e" providerId="ADAL" clId="{371CDAB9-BC43-D04F-B95F-7E412963F0E9}"/>
    <pc:docChg chg="custSel addSld delSld modSld">
      <pc:chgData name="Mikołaj Leszczuk" userId="f51ff640-68ca-4f5b-81f1-7b807841f46e" providerId="ADAL" clId="{371CDAB9-BC43-D04F-B95F-7E412963F0E9}" dt="2020-10-25T16:51:55.619" v="9" actId="729"/>
      <pc:docMkLst>
        <pc:docMk/>
      </pc:docMkLst>
      <pc:sldChg chg="delSp del mod">
        <pc:chgData name="Mikołaj Leszczuk" userId="f51ff640-68ca-4f5b-81f1-7b807841f46e" providerId="ADAL" clId="{371CDAB9-BC43-D04F-B95F-7E412963F0E9}" dt="2020-10-25T00:20:20.304" v="5" actId="2696"/>
        <pc:sldMkLst>
          <pc:docMk/>
          <pc:sldMk cId="0" sldId="258"/>
        </pc:sldMkLst>
        <pc:picChg chg="del">
          <ac:chgData name="Mikołaj Leszczuk" userId="f51ff640-68ca-4f5b-81f1-7b807841f46e" providerId="ADAL" clId="{371CDAB9-BC43-D04F-B95F-7E412963F0E9}" dt="2020-10-25T00:16:35.204" v="0" actId="478"/>
          <ac:picMkLst>
            <pc:docMk/>
            <pc:sldMk cId="0" sldId="258"/>
            <ac:picMk id="187" creationId="{00000000-0000-0000-0000-000000000000}"/>
          </ac:picMkLst>
        </pc:picChg>
      </pc:sldChg>
      <pc:sldChg chg="mod modShow">
        <pc:chgData name="Mikołaj Leszczuk" userId="f51ff640-68ca-4f5b-81f1-7b807841f46e" providerId="ADAL" clId="{371CDAB9-BC43-D04F-B95F-7E412963F0E9}" dt="2020-10-25T16:51:55.619" v="9" actId="729"/>
        <pc:sldMkLst>
          <pc:docMk/>
          <pc:sldMk cId="0" sldId="265"/>
        </pc:sldMkLst>
      </pc:sldChg>
      <pc:sldChg chg="mod modShow">
        <pc:chgData name="Mikołaj Leszczuk" userId="f51ff640-68ca-4f5b-81f1-7b807841f46e" providerId="ADAL" clId="{371CDAB9-BC43-D04F-B95F-7E412963F0E9}" dt="2020-10-25T16:51:44.625" v="8" actId="729"/>
        <pc:sldMkLst>
          <pc:docMk/>
          <pc:sldMk cId="0" sldId="266"/>
        </pc:sldMkLst>
      </pc:sldChg>
      <pc:sldChg chg="addSp delSp modSp add modAnim">
        <pc:chgData name="Mikołaj Leszczuk" userId="f51ff640-68ca-4f5b-81f1-7b807841f46e" providerId="ADAL" clId="{371CDAB9-BC43-D04F-B95F-7E412963F0E9}" dt="2020-10-25T00:19:40.320" v="4"/>
        <pc:sldMkLst>
          <pc:docMk/>
          <pc:sldMk cId="2952789192" sldId="276"/>
        </pc:sldMkLst>
        <pc:spChg chg="mod">
          <ac:chgData name="Mikołaj Leszczuk" userId="f51ff640-68ca-4f5b-81f1-7b807841f46e" providerId="ADAL" clId="{371CDAB9-BC43-D04F-B95F-7E412963F0E9}" dt="2020-10-25T00:18:35.260" v="3"/>
          <ac:spMkLst>
            <pc:docMk/>
            <pc:sldMk cId="2952789192" sldId="276"/>
            <ac:spMk id="2" creationId="{8944E318-66FE-1E40-95D4-0DB8BC73153A}"/>
          </ac:spMkLst>
        </pc:spChg>
        <pc:spChg chg="del">
          <ac:chgData name="Mikołaj Leszczuk" userId="f51ff640-68ca-4f5b-81f1-7b807841f46e" providerId="ADAL" clId="{371CDAB9-BC43-D04F-B95F-7E412963F0E9}" dt="2020-10-25T00:19:40.320" v="4"/>
          <ac:spMkLst>
            <pc:docMk/>
            <pc:sldMk cId="2952789192" sldId="276"/>
            <ac:spMk id="3" creationId="{20C3C8F3-24C5-EE44-9364-79C0B4357082}"/>
          </ac:spMkLst>
        </pc:spChg>
        <pc:picChg chg="add mod">
          <ac:chgData name="Mikołaj Leszczuk" userId="f51ff640-68ca-4f5b-81f1-7b807841f46e" providerId="ADAL" clId="{371CDAB9-BC43-D04F-B95F-7E412963F0E9}" dt="2020-10-25T00:19:40.320" v="4"/>
          <ac:picMkLst>
            <pc:docMk/>
            <pc:sldMk cId="2952789192" sldId="276"/>
            <ac:picMk id="4" creationId="{6374F588-FA7F-434A-9029-FD985ED4FE5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3400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50" tIns="50750" rIns="97550" bIns="507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None/>
              <a:defRPr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021138" y="0"/>
            <a:ext cx="3073400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50" tIns="50750" rIns="97550" bIns="50750" anchor="t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None/>
              <a:defRPr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>
            <a:spLocks noGrp="1" noRot="1" noChangeAspect="1"/>
          </p:cNvSpPr>
          <p:nvPr>
            <p:ph type="sldImg" idx="3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" name="Google Shape;8;n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76900" cy="460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3400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50" tIns="50750" rIns="97550" bIns="5075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None/>
              <a:defRPr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n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3400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50" tIns="50750" rIns="97550" bIns="5075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None/>
            </a:pPr>
            <a:fld id="{00000000-1234-1234-1234-123412341234}" type="slidenum">
              <a:rPr lang="en-GB" sz="1300" b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 b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76900" cy="46021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4c96924ef_1_0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76900" cy="460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44c96924e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2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3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3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41a84391f_1_1:notes"/>
          <p:cNvSpPr txBox="1"/>
          <p:nvPr/>
        </p:nvSpPr>
        <p:spPr>
          <a:xfrm>
            <a:off x="1365630" y="982595"/>
            <a:ext cx="4368000" cy="3543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441a84391f_1_1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300" cy="3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g441a84391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00" cy="383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4c96924ef_1_58:notes"/>
          <p:cNvSpPr txBox="1"/>
          <p:nvPr/>
        </p:nvSpPr>
        <p:spPr>
          <a:xfrm>
            <a:off x="1365630" y="982595"/>
            <a:ext cx="4368000" cy="3543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44c96924ef_1_58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300" cy="3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g44c96924ef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00" cy="383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6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6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7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7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8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8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9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603e25acd_0_0:notes"/>
          <p:cNvSpPr txBox="1"/>
          <p:nvPr/>
        </p:nvSpPr>
        <p:spPr>
          <a:xfrm>
            <a:off x="1365630" y="982595"/>
            <a:ext cx="4368000" cy="3543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4603e25acd_0_0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300" cy="3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Differential Mean Squared Error - calculate MSE between each two consecutive video frames and then take the derivative.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1" name="Google Shape;391;g4603e25a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00" cy="383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76900" cy="46021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Wprowadzenie do podsumowywania (streszczania)‏</a:t>
            </a:r>
            <a:endParaRPr/>
          </a:p>
          <a:p>
            <a:pPr marL="0" marR="0" lvl="0" indent="0" algn="l" rtl="0">
              <a:lnSpc>
                <a:spcPct val="95000"/>
              </a:lnSpc>
              <a:spcBef>
                <a:spcPts val="487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Cel: stworzyć streszczenie długiej treści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487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Dwa główne procesy: segmentacja treści i wybór segmentów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487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Streszczane dane: wideo/audio</a:t>
            </a:r>
            <a:endParaRPr/>
          </a:p>
          <a:p>
            <a:pPr marL="0" marR="0" lvl="0" indent="0" algn="l" rtl="0">
              <a:lnSpc>
                <a:spcPct val="95000"/>
              </a:lnSpc>
              <a:spcBef>
                <a:spcPts val="487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Segmentacja do ujęć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487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Rezultat: dane do przeglądania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Wprowadzenie – klatki (ramki) i ujęcia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7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8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9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0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0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 rot="5400000">
            <a:off x="2396458" y="58243"/>
            <a:ext cx="4351084" cy="788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title"/>
          </p:nvPr>
        </p:nvSpPr>
        <p:spPr>
          <a:xfrm rot="5400000">
            <a:off x="4623389" y="2285173"/>
            <a:ext cx="5812011" cy="197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1"/>
          </p:nvPr>
        </p:nvSpPr>
        <p:spPr>
          <a:xfrm rot="5400000">
            <a:off x="615414" y="378361"/>
            <a:ext cx="5812011" cy="578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2"/>
          </p:nvPr>
        </p:nvSpPr>
        <p:spPr>
          <a:xfrm>
            <a:off x="4637237" y="1825439"/>
            <a:ext cx="3877502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629262" y="2505476"/>
            <a:ext cx="3869347" cy="368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4"/>
          </p:nvPr>
        </p:nvSpPr>
        <p:spPr>
          <a:xfrm>
            <a:off x="4629082" y="2505476"/>
            <a:ext cx="3887015" cy="368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259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Char char="»"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0809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Char char="–"/>
              <a:defRPr sz="23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9092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Char char="•"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731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–"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731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»"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sz="102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"/>
          <p:cNvSpPr>
            <a:spLocks noGrp="1"/>
          </p:cNvSpPr>
          <p:nvPr>
            <p:ph type="pic" idx="2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None/>
              <a:defRPr sz="23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sz="102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 rot="5400000">
            <a:off x="2396458" y="58243"/>
            <a:ext cx="4351084" cy="788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 rot="5400000">
            <a:off x="4623389" y="2285173"/>
            <a:ext cx="5812011" cy="197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1"/>
          </p:nvPr>
        </p:nvSpPr>
        <p:spPr>
          <a:xfrm rot="5400000">
            <a:off x="615414" y="378361"/>
            <a:ext cx="5812011" cy="578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, tekst i 2 elementy zawartości" type="txAndTwoObj">
  <p:cSld name="TEXT_AND_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>
            <a:spLocks noGrp="1"/>
          </p:cNvSpPr>
          <p:nvPr>
            <p:ph type="title"/>
          </p:nvPr>
        </p:nvSpPr>
        <p:spPr>
          <a:xfrm>
            <a:off x="457200" y="122238"/>
            <a:ext cx="7542213" cy="129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body" idx="1"/>
          </p:nvPr>
        </p:nvSpPr>
        <p:spPr>
          <a:xfrm>
            <a:off x="457200" y="1719263"/>
            <a:ext cx="4037013" cy="441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body" idx="2"/>
          </p:nvPr>
        </p:nvSpPr>
        <p:spPr>
          <a:xfrm>
            <a:off x="4646613" y="1719263"/>
            <a:ext cx="4038600" cy="212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3"/>
          </p:nvPr>
        </p:nvSpPr>
        <p:spPr>
          <a:xfrm>
            <a:off x="4646613" y="4000500"/>
            <a:ext cx="4038600" cy="2128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2013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3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body" idx="1"/>
          </p:nvPr>
        </p:nvSpPr>
        <p:spPr>
          <a:xfrm>
            <a:off x="3887016" y="986919"/>
            <a:ext cx="4629000" cy="48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0259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Char char="»"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0809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Char char="–"/>
              <a:defRPr sz="23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9092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Char char="•"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731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–"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731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»"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body" idx="2"/>
          </p:nvPr>
        </p:nvSpPr>
        <p:spPr>
          <a:xfrm>
            <a:off x="629262" y="2057401"/>
            <a:ext cx="2949300" cy="3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sz="102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0" cy="4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ctrTitle"/>
          </p:nvPr>
        </p:nvSpPr>
        <p:spPr>
          <a:xfrm>
            <a:off x="1143001" y="1122350"/>
            <a:ext cx="6858000" cy="2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R="0" lvl="0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>
            <a:spLocks noGrp="1"/>
          </p:cNvSpPr>
          <p:nvPr>
            <p:ph type="title"/>
          </p:nvPr>
        </p:nvSpPr>
        <p:spPr>
          <a:xfrm>
            <a:off x="623826" y="171017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body" idx="1"/>
          </p:nvPr>
        </p:nvSpPr>
        <p:spPr>
          <a:xfrm>
            <a:off x="623826" y="4588810"/>
            <a:ext cx="7886700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3823200" cy="4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body" idx="2"/>
          </p:nvPr>
        </p:nvSpPr>
        <p:spPr>
          <a:xfrm>
            <a:off x="4639955" y="1982481"/>
            <a:ext cx="3824400" cy="4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67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body" idx="1"/>
          </p:nvPr>
        </p:nvSpPr>
        <p:spPr>
          <a:xfrm>
            <a:off x="629262" y="1681363"/>
            <a:ext cx="38694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body" idx="2"/>
          </p:nvPr>
        </p:nvSpPr>
        <p:spPr>
          <a:xfrm>
            <a:off x="629262" y="2505476"/>
            <a:ext cx="3869400" cy="3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body" idx="3"/>
          </p:nvPr>
        </p:nvSpPr>
        <p:spPr>
          <a:xfrm>
            <a:off x="4629082" y="1681363"/>
            <a:ext cx="3887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body" idx="4"/>
          </p:nvPr>
        </p:nvSpPr>
        <p:spPr>
          <a:xfrm>
            <a:off x="4629082" y="2505476"/>
            <a:ext cx="3887100" cy="3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3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35"/>
          <p:cNvSpPr>
            <a:spLocks noGrp="1"/>
          </p:cNvSpPr>
          <p:nvPr>
            <p:ph type="pic" idx="2"/>
          </p:nvPr>
        </p:nvSpPr>
        <p:spPr>
          <a:xfrm>
            <a:off x="3887016" y="986919"/>
            <a:ext cx="4629000" cy="48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R="0" lvl="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None/>
              <a:defRPr sz="23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body" idx="1"/>
          </p:nvPr>
        </p:nvSpPr>
        <p:spPr>
          <a:xfrm>
            <a:off x="629262" y="2057401"/>
            <a:ext cx="2949300" cy="3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sz="102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35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36"/>
          <p:cNvSpPr txBox="1">
            <a:spLocks noGrp="1"/>
          </p:cNvSpPr>
          <p:nvPr>
            <p:ph type="body" idx="1"/>
          </p:nvPr>
        </p:nvSpPr>
        <p:spPr>
          <a:xfrm rot="5400000">
            <a:off x="2515902" y="152931"/>
            <a:ext cx="4119000" cy="77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36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>
            <a:spLocks noGrp="1"/>
          </p:cNvSpPr>
          <p:nvPr>
            <p:ph type="title"/>
          </p:nvPr>
        </p:nvSpPr>
        <p:spPr>
          <a:xfrm rot="5400000">
            <a:off x="4746702" y="2383790"/>
            <a:ext cx="5492100" cy="19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37"/>
          <p:cNvSpPr txBox="1">
            <a:spLocks noGrp="1"/>
          </p:cNvSpPr>
          <p:nvPr>
            <p:ph type="body" idx="1"/>
          </p:nvPr>
        </p:nvSpPr>
        <p:spPr>
          <a:xfrm rot="5400000">
            <a:off x="792321" y="503390"/>
            <a:ext cx="5492100" cy="57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37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637237" y="1825439"/>
            <a:ext cx="3877502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629262" y="2505476"/>
            <a:ext cx="3869347" cy="368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4"/>
          </p:nvPr>
        </p:nvSpPr>
        <p:spPr>
          <a:xfrm>
            <a:off x="4629082" y="2505476"/>
            <a:ext cx="3887015" cy="368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259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Char char="»"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0809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Char char="–"/>
              <a:defRPr sz="23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9092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Char char="•"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731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–"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731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»"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sz="102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>
            <a:spLocks noGrp="1"/>
          </p:cNvSpPr>
          <p:nvPr>
            <p:ph type="pic" idx="2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None/>
              <a:defRPr sz="23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sz="102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0" cy="4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commons.wikimedia.org/w/index.php?curid=36926283" TargetMode="Externa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yscenedetect.readthedocs.io/en/lates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7.jp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/>
          <p:nvPr/>
        </p:nvSpPr>
        <p:spPr>
          <a:xfrm>
            <a:off x="1630916" y="3325709"/>
            <a:ext cx="7513084" cy="84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125" tIns="45700" rIns="39125" bIns="45700" anchor="t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“Shot Boundary Detection (SBD)”</a:t>
            </a:r>
            <a:br>
              <a:rPr lang="en-GB" sz="27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Mikołaj Leszczuk, Jakub Nawała</a:t>
            </a:r>
            <a:endParaRPr sz="27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8"/>
          <p:cNvSpPr/>
          <p:nvPr/>
        </p:nvSpPr>
        <p:spPr>
          <a:xfrm>
            <a:off x="1630916" y="5739464"/>
            <a:ext cx="957494" cy="27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125" tIns="45700" rIns="39125" bIns="45700" anchor="t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370"/>
              <a:buFont typeface="Arial"/>
              <a:buNone/>
            </a:pPr>
            <a:r>
              <a:rPr lang="en-GB" sz="1370">
                <a:solidFill>
                  <a:srgbClr val="808080"/>
                </a:solidFill>
              </a:rPr>
              <a:t>Kraków</a:t>
            </a:r>
            <a:endParaRPr sz="137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 Evaluations</a:t>
            </a:r>
            <a:br>
              <a:rPr lang="en-GB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(Input Parameters)‏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8" name="Google Shape;318;p47"/>
          <p:cNvGraphicFramePr/>
          <p:nvPr/>
        </p:nvGraphicFramePr>
        <p:xfrm>
          <a:off x="685800" y="1982788"/>
          <a:ext cx="7778750" cy="4029486"/>
        </p:xfrm>
        <a:graphic>
          <a:graphicData uri="http://schemas.openxmlformats.org/drawingml/2006/table">
            <a:tbl>
              <a:tblPr firstRow="1" bandRow="1">
                <a:noFill/>
                <a:tableStyleId>{1A2E9E3C-8D8D-4C75-92BA-3C8C5E136333}</a:tableStyleId>
              </a:tblPr>
              <a:tblGrid>
                <a:gridCol w="64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4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80"/>
                        <a:buFont typeface="Arial"/>
                        <a:buNone/>
                      </a:pPr>
                      <a:r>
                        <a:rPr lang="en-GB" sz="3080"/>
                        <a:t>Number of false </a:t>
                      </a:r>
                      <a:r>
                        <a:rPr lang="en-GB" sz="3080" b="1">
                          <a:solidFill>
                            <a:srgbClr val="006900"/>
                          </a:solidFill>
                        </a:rPr>
                        <a:t>SB</a:t>
                      </a:r>
                      <a:r>
                        <a:rPr lang="en-GB" sz="3080"/>
                        <a:t>s (“false alarms”) detected by </a:t>
                      </a:r>
                      <a:r>
                        <a:rPr lang="en-GB" sz="3080" b="1">
                          <a:solidFill>
                            <a:srgbClr val="006900"/>
                          </a:solidFill>
                        </a:rPr>
                        <a:t>SBD</a:t>
                      </a:r>
                      <a:r>
                        <a:rPr lang="en-GB" sz="3080">
                          <a:solidFill>
                            <a:srgbClr val="006900"/>
                          </a:solidFill>
                        </a:rPr>
                        <a:t> </a:t>
                      </a:r>
                      <a:r>
                        <a:rPr lang="en-GB" sz="3080"/>
                        <a:t>method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80"/>
                        <a:buFont typeface="Arial"/>
                        <a:buNone/>
                      </a:pPr>
                      <a:r>
                        <a:rPr lang="en-GB" sz="3080"/>
                        <a:t>False cut are cuts detected by a program, but not existing in analysed video</a:t>
                      </a:r>
                      <a:endParaRPr sz="308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4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80"/>
                        <a:t>Number of </a:t>
                      </a:r>
                      <a:r>
                        <a:rPr lang="en-GB" sz="3080" b="1">
                          <a:solidFill>
                            <a:srgbClr val="006900"/>
                          </a:solidFill>
                        </a:rPr>
                        <a:t>SB</a:t>
                      </a:r>
                      <a:r>
                        <a:rPr lang="en-GB" sz="3080"/>
                        <a:t>s</a:t>
                      </a:r>
                      <a:r>
                        <a:rPr lang="en-GB" sz="3080">
                          <a:solidFill>
                            <a:srgbClr val="006900"/>
                          </a:solidFill>
                        </a:rPr>
                        <a:t> </a:t>
                      </a:r>
                      <a:r>
                        <a:rPr lang="en-GB" sz="3080"/>
                        <a:t>not detected by </a:t>
                      </a:r>
                      <a:r>
                        <a:rPr lang="en-GB" sz="3080" b="1">
                          <a:solidFill>
                            <a:srgbClr val="006900"/>
                          </a:solidFill>
                        </a:rPr>
                        <a:t>SBD</a:t>
                      </a:r>
                      <a:r>
                        <a:rPr lang="en-GB" sz="3080">
                          <a:solidFill>
                            <a:srgbClr val="006900"/>
                          </a:solidFill>
                        </a:rPr>
                        <a:t> </a:t>
                      </a:r>
                      <a:r>
                        <a:rPr lang="en-GB" sz="3080"/>
                        <a:t>method</a:t>
                      </a:r>
                      <a:endParaRPr sz="308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4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80"/>
                        <a:t>Real number of </a:t>
                      </a:r>
                      <a:r>
                        <a:rPr lang="en-GB" sz="3080" b="1">
                          <a:solidFill>
                            <a:srgbClr val="006900"/>
                          </a:solidFill>
                        </a:rPr>
                        <a:t>SB</a:t>
                      </a:r>
                      <a:r>
                        <a:rPr lang="en-GB" sz="3080"/>
                        <a:t>s existing in video</a:t>
                      </a:r>
                      <a:endParaRPr sz="308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>
            <a:spLocks noGrp="1"/>
          </p:cNvSpPr>
          <p:nvPr>
            <p:ph type="title"/>
          </p:nvPr>
        </p:nvSpPr>
        <p:spPr>
          <a:xfrm>
            <a:off x="1115625" y="1875"/>
            <a:ext cx="4256100" cy="20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 Evaluations (Output Parameters)‏</a:t>
            </a:r>
            <a:endParaRPr/>
          </a:p>
        </p:txBody>
      </p:sp>
      <p:pic>
        <p:nvPicPr>
          <p:cNvPr id="324" name="Google Shape;324;p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71723" y="1881"/>
            <a:ext cx="3772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8"/>
          <p:cNvSpPr txBox="1">
            <a:spLocks noGrp="1"/>
          </p:cNvSpPr>
          <p:nvPr>
            <p:ph type="body" idx="2"/>
          </p:nvPr>
        </p:nvSpPr>
        <p:spPr>
          <a:xfrm>
            <a:off x="755576" y="2057401"/>
            <a:ext cx="4752600" cy="3812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659"/>
            </a:stretch>
          </a:blipFill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370"/>
              <a:buFont typeface="Arial"/>
              <a:buNone/>
            </a:pPr>
            <a:r>
              <a:rPr lang="en-GB" sz="137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26" name="Google Shape;326;p48"/>
          <p:cNvSpPr txBox="1"/>
          <p:nvPr/>
        </p:nvSpPr>
        <p:spPr>
          <a:xfrm>
            <a:off x="755575" y="5869650"/>
            <a:ext cx="46161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Walber – Own work, CC BY-SA 4.0, </a:t>
            </a:r>
            <a:r>
              <a:rPr lang="en-GB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https://commons.wikimedia.org/w/index.php?curid=36926283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Uncompressed Pixel-Based Comparison </a:t>
            </a:r>
            <a:r>
              <a:rPr lang="en-GB" sz="3852" b="1" i="0" u="none" strike="noStrike" cap="none">
                <a:solidFill>
                  <a:srgbClr val="006900"/>
                </a:solidFill>
                <a:latin typeface="Arial"/>
                <a:ea typeface="Arial"/>
                <a:cs typeface="Arial"/>
                <a:sym typeface="Arial"/>
              </a:rPr>
              <a:t>SBD</a:t>
            </a:r>
            <a: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Method (1/2)</a:t>
            </a:r>
            <a:endParaRPr sz="38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9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3823138" cy="41191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2662"/>
            </a:stretch>
          </a:blipFill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spcBef>
                <a:spcPts val="0"/>
              </a:spcBef>
              <a:spcAft>
                <a:spcPts val="0"/>
              </a:spcAft>
              <a:buSzPts val="3082"/>
              <a:buFont typeface="Arial"/>
              <a:buChar char="»"/>
            </a:pPr>
            <a:r>
              <a:rPr lang="en-GB" sz="3082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34" name="Google Shape;334;p49"/>
          <p:cNvSpPr txBox="1">
            <a:spLocks noGrp="1"/>
          </p:cNvSpPr>
          <p:nvPr>
            <p:ph type="body" idx="2"/>
          </p:nvPr>
        </p:nvSpPr>
        <p:spPr>
          <a:xfrm>
            <a:off x="4639955" y="1982481"/>
            <a:ext cx="3824497" cy="41191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2662" r="-7004"/>
            </a:stretch>
          </a:blipFill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spcBef>
                <a:spcPts val="0"/>
              </a:spcBef>
              <a:spcAft>
                <a:spcPts val="0"/>
              </a:spcAft>
              <a:buSzPts val="3082"/>
              <a:buFont typeface="Arial"/>
              <a:buChar char="»"/>
            </a:pPr>
            <a:r>
              <a:rPr lang="en-GB" sz="3082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Uncompressed Pixel-Based Comparison </a:t>
            </a:r>
            <a:r>
              <a:rPr lang="en-GB" sz="3852" b="1" i="0" u="none" strike="noStrike" cap="none">
                <a:solidFill>
                  <a:srgbClr val="006900"/>
                </a:solidFill>
                <a:latin typeface="Arial"/>
                <a:ea typeface="Arial"/>
                <a:cs typeface="Arial"/>
                <a:sym typeface="Arial"/>
              </a:rPr>
              <a:t>SBD</a:t>
            </a:r>
            <a: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Method (2/2)</a:t>
            </a:r>
            <a:endParaRPr sz="38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0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193" t="-1626"/>
            </a:stretch>
          </a:blipFill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spcBef>
                <a:spcPts val="0"/>
              </a:spcBef>
              <a:spcAft>
                <a:spcPts val="0"/>
              </a:spcAft>
              <a:buSzPts val="3082"/>
              <a:buFont typeface="Arial"/>
              <a:buChar char="»"/>
            </a:pPr>
            <a:r>
              <a:rPr lang="en-GB" sz="3082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3938"/>
            </a:stretch>
          </a:blipFill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8" name="Google Shape;348;p51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0" cy="4119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118"/>
            </a:stretch>
          </a:blipFill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82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3938"/>
            </a:stretch>
          </a:blipFill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5" name="Google Shape;355;p52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0" cy="4119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789" t="-14509" b="-608"/>
            </a:stretch>
          </a:blipFill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82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21276" b="-21807"/>
            </a:stretch>
          </a:blipFill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62" name="Google Shape;362;p53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3823138" cy="41191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189" t="-3697" r="-4624"/>
            </a:stretch>
          </a:blipFill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spcBef>
                <a:spcPts val="0"/>
              </a:spcBef>
              <a:spcAft>
                <a:spcPts val="0"/>
              </a:spcAft>
              <a:buSzPts val="3082"/>
              <a:buFont typeface="Arial"/>
              <a:buChar char="»"/>
            </a:pPr>
            <a:r>
              <a:rPr lang="en-GB" sz="3082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363" name="Google Shape;363;p5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4640263" y="2890284"/>
            <a:ext cx="3824287" cy="2304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4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21276" b="-21807"/>
            </a:stretch>
          </a:blipFill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70" name="Google Shape;370;p54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3823138" cy="41191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551" t="-3253" r="-4304"/>
            </a:stretch>
          </a:blipFill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spcBef>
                <a:spcPts val="0"/>
              </a:spcBef>
              <a:spcAft>
                <a:spcPts val="0"/>
              </a:spcAft>
              <a:buSzPts val="3082"/>
              <a:buFont typeface="Arial"/>
              <a:buChar char="»"/>
            </a:pPr>
            <a:r>
              <a:rPr lang="en-GB" sz="3082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371" name="Google Shape;371;p5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4640263" y="2868675"/>
            <a:ext cx="3824287" cy="2347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21276" b="-21807"/>
            </a:stretch>
          </a:blipFill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78" name="Google Shape;378;p55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3823200" cy="4119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909" t="-3549" r="-3829"/>
            </a:stretch>
          </a:blipFill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82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379" name="Google Shape;379;p5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4640263" y="2868675"/>
            <a:ext cx="3824287" cy="2347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6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Over-Sensitivity of Pixel Methods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6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382313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»"/>
            </a:pPr>
            <a:r>
              <a:rPr lang="en-GB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Affecting effects:</a:t>
            </a:r>
            <a:endParaRPr/>
          </a:p>
          <a:p>
            <a:pPr marL="759714" marR="0" lvl="1" indent="-313943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–"/>
            </a:pPr>
            <a:r>
              <a:rPr lang="en-GB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Camera motions</a:t>
            </a:r>
            <a:endParaRPr/>
          </a:p>
          <a:p>
            <a:pPr marL="759714" marR="0" lvl="1" indent="-313943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–"/>
            </a:pPr>
            <a:r>
              <a:rPr lang="en-GB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motions</a:t>
            </a:r>
            <a:endParaRPr/>
          </a:p>
          <a:p>
            <a:pPr marL="759714" marR="0" lvl="1" indent="-313943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–"/>
            </a:pPr>
            <a:r>
              <a:rPr lang="en-GB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Rotations</a:t>
            </a:r>
            <a:endParaRPr/>
          </a:p>
          <a:p>
            <a:pPr marL="759714" marR="0" lvl="1" indent="-313943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–"/>
            </a:pPr>
            <a:r>
              <a:rPr lang="en-GB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Zooms</a:t>
            </a:r>
            <a:endParaRPr/>
          </a:p>
          <a:p>
            <a:pPr marL="759714" marR="0" lvl="1" indent="-313943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–"/>
            </a:pPr>
            <a:r>
              <a:rPr lang="en-GB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Fades</a:t>
            </a:r>
            <a:endParaRPr/>
          </a:p>
          <a:p>
            <a:pPr marL="334328" marR="0" lvl="0" indent="-334328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»"/>
            </a:pPr>
            <a:r>
              <a:rPr lang="en-GB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-&gt;</a:t>
            </a:r>
            <a:endParaRPr/>
          </a:p>
          <a:p>
            <a:pPr marL="334328" marR="0" lvl="0" indent="-334328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»"/>
            </a:pPr>
            <a:r>
              <a:rPr lang="en-GB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methods required</a:t>
            </a:r>
            <a:endParaRPr sz="28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5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048003" y="1982788"/>
            <a:ext cx="3008806" cy="4119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Summarization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3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4029" y="1982788"/>
            <a:ext cx="2767830" cy="411956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9"/>
          <p:cNvSpPr txBox="1">
            <a:spLocks noGrp="1"/>
          </p:cNvSpPr>
          <p:nvPr>
            <p:ph type="body" idx="2"/>
          </p:nvPr>
        </p:nvSpPr>
        <p:spPr>
          <a:xfrm>
            <a:off x="4639955" y="1982481"/>
            <a:ext cx="3824497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29102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Movie time:</a:t>
            </a:r>
            <a:br>
              <a:rPr lang="en-GB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400" b="1" i="0" u="none" strike="noStrike" cap="none">
                <a:solidFill>
                  <a:srgbClr val="A71930"/>
                </a:solidFill>
                <a:latin typeface="Arial"/>
                <a:ea typeface="Arial"/>
                <a:cs typeface="Arial"/>
                <a:sym typeface="Arial"/>
              </a:rPr>
              <a:t>137 minutes</a:t>
            </a:r>
            <a:endParaRPr sz="2400"/>
          </a:p>
          <a:p>
            <a:pPr marL="334328" marR="0" lvl="0" indent="-29102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Trailer time:</a:t>
            </a:r>
            <a:br>
              <a:rPr lang="en-GB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400" b="1" i="0" u="none" strike="noStrike" cap="none">
                <a:solidFill>
                  <a:srgbClr val="006900"/>
                </a:solidFill>
                <a:latin typeface="Arial"/>
                <a:ea typeface="Arial"/>
                <a:cs typeface="Arial"/>
                <a:sym typeface="Arial"/>
              </a:rPr>
              <a:t>2-3 minutes</a:t>
            </a:r>
            <a:endParaRPr sz="2400"/>
          </a:p>
          <a:p>
            <a:pPr marL="334327" lvl="0" indent="-291020" algn="l" rtl="0">
              <a:spcBef>
                <a:spcPts val="685"/>
              </a:spcBef>
              <a:spcAft>
                <a:spcPts val="0"/>
              </a:spcAft>
              <a:buSzPts val="2400"/>
              <a:buChar char="»"/>
            </a:pPr>
            <a:r>
              <a:rPr lang="en-GB" sz="2400">
                <a:solidFill>
                  <a:schemeClr val="dk1"/>
                </a:solidFill>
              </a:rPr>
              <a:t>Trailer creation is </a:t>
            </a:r>
            <a:r>
              <a:rPr lang="en-GB" sz="2400" b="1">
                <a:solidFill>
                  <a:srgbClr val="A71930"/>
                </a:solidFill>
              </a:rPr>
              <a:t>laborious</a:t>
            </a:r>
            <a:endParaRPr sz="2400"/>
          </a:p>
          <a:p>
            <a:pPr marL="334327" marR="0" lvl="0" indent="-29102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/>
              <a:t>Could it be created </a:t>
            </a:r>
            <a:r>
              <a:rPr lang="en-GB" sz="2400" b="1">
                <a:solidFill>
                  <a:srgbClr val="006900"/>
                </a:solidFill>
              </a:rPr>
              <a:t>automatically</a:t>
            </a:r>
            <a:r>
              <a:rPr lang="en-GB" sz="2400"/>
              <a:t>?</a:t>
            </a:r>
            <a:endParaRPr sz="2400"/>
          </a:p>
          <a:p>
            <a:pPr marL="334327" marR="0" lvl="0" indent="-291020" algn="l" rtl="0">
              <a:spcBef>
                <a:spcPts val="685"/>
              </a:spcBef>
              <a:spcAft>
                <a:spcPts val="0"/>
              </a:spcAft>
              <a:buSzPts val="2400"/>
              <a:buChar char="»"/>
            </a:pPr>
            <a:r>
              <a:rPr lang="en-GB" sz="2400"/>
              <a:t>What </a:t>
            </a:r>
            <a:r>
              <a:rPr lang="en-GB" sz="2400" b="1">
                <a:solidFill>
                  <a:srgbClr val="006900"/>
                </a:solidFill>
              </a:rPr>
              <a:t>quality</a:t>
            </a:r>
            <a:r>
              <a:rPr lang="en-GB" sz="2400"/>
              <a:t> would it have?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7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Additional Exercise</a:t>
            </a:r>
            <a:endParaRPr sz="4281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94" name="Google Shape;394;p57"/>
          <p:cNvSpPr txBox="1">
            <a:spLocks noGrp="1"/>
          </p:cNvSpPr>
          <p:nvPr>
            <p:ph type="body" idx="1"/>
          </p:nvPr>
        </p:nvSpPr>
        <p:spPr>
          <a:xfrm>
            <a:off x="896269" y="1982481"/>
            <a:ext cx="3823200" cy="4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7" marR="0" lvl="0" indent="-318452" algn="l" rtl="0">
              <a:lnSpc>
                <a:spcPct val="115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»"/>
            </a:pPr>
            <a:r>
              <a:rPr lang="en-GB" sz="2600"/>
              <a:t>Your own Shot Boundary Detector (SBD)</a:t>
            </a:r>
            <a:endParaRPr sz="2600"/>
          </a:p>
          <a:p>
            <a:pPr marL="334327" marR="0" lvl="0" indent="-318452" algn="l" rtl="0">
              <a:lnSpc>
                <a:spcPct val="115000"/>
              </a:lnSpc>
              <a:spcBef>
                <a:spcPts val="685"/>
              </a:spcBef>
              <a:spcAft>
                <a:spcPts val="0"/>
              </a:spcAft>
              <a:buSzPts val="2600"/>
              <a:buChar char="»"/>
            </a:pPr>
            <a:r>
              <a:rPr lang="en-GB" sz="2600"/>
              <a:t>Use the Differential MSE (dMSE) method</a:t>
            </a:r>
            <a:endParaRPr sz="2600"/>
          </a:p>
          <a:p>
            <a:pPr marL="334327" marR="0" lvl="0" indent="-318452" algn="l" rtl="0">
              <a:lnSpc>
                <a:spcPct val="115000"/>
              </a:lnSpc>
              <a:spcBef>
                <a:spcPts val="685"/>
              </a:spcBef>
              <a:spcAft>
                <a:spcPts val="0"/>
              </a:spcAft>
              <a:buSzPts val="2600"/>
              <a:buChar char="»"/>
            </a:pPr>
            <a:r>
              <a:rPr lang="en-GB" sz="2600"/>
              <a:t>No dedicated libraries (e.g. </a:t>
            </a:r>
            <a:r>
              <a:rPr lang="en-GB" sz="2600" u="sng">
                <a:solidFill>
                  <a:schemeClr val="hlink"/>
                </a:solidFill>
                <a:hlinkClick r:id="rId3"/>
              </a:rPr>
              <a:t>PySceneDetect</a:t>
            </a:r>
            <a:r>
              <a:rPr lang="en-GB" sz="2600"/>
              <a:t>)</a:t>
            </a:r>
            <a:endParaRPr sz="2600"/>
          </a:p>
        </p:txBody>
      </p:sp>
      <p:sp>
        <p:nvSpPr>
          <p:cNvPr id="395" name="Google Shape;395;p57"/>
          <p:cNvSpPr txBox="1">
            <a:spLocks noGrp="1"/>
          </p:cNvSpPr>
          <p:nvPr>
            <p:ph type="body" idx="1"/>
          </p:nvPr>
        </p:nvSpPr>
        <p:spPr>
          <a:xfrm>
            <a:off x="5017519" y="1982481"/>
            <a:ext cx="3823200" cy="4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7" lvl="0" indent="-303720" algn="l" rtl="0">
              <a:lnSpc>
                <a:spcPct val="115000"/>
              </a:lnSpc>
              <a:spcBef>
                <a:spcPts val="685"/>
              </a:spcBef>
              <a:spcAft>
                <a:spcPts val="0"/>
              </a:spcAft>
              <a:buSzPts val="2600"/>
              <a:buChar char="»"/>
            </a:pPr>
            <a:r>
              <a:rPr lang="en-GB" sz="2600">
                <a:solidFill>
                  <a:schemeClr val="dk1"/>
                </a:solidFill>
              </a:rPr>
              <a:t>Supplementary libraries allowed (e.g. Numpy or Pandas)</a:t>
            </a:r>
            <a:endParaRPr sz="2600">
              <a:solidFill>
                <a:schemeClr val="dk1"/>
              </a:solidFill>
            </a:endParaRPr>
          </a:p>
          <a:p>
            <a:pPr marL="334327" lvl="0" indent="-303720" algn="l" rtl="0">
              <a:lnSpc>
                <a:spcPct val="115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</a:pPr>
            <a:r>
              <a:rPr lang="en-GB" sz="2600">
                <a:solidFill>
                  <a:schemeClr val="dk1"/>
                </a:solidFill>
              </a:rPr>
              <a:t>Please do it in Python 3</a:t>
            </a:r>
            <a:endParaRPr sz="2600">
              <a:solidFill>
                <a:schemeClr val="dk1"/>
              </a:solidFill>
            </a:endParaRPr>
          </a:p>
          <a:p>
            <a:pPr marL="334327" lvl="0" indent="-303720" algn="l" rtl="0">
              <a:lnSpc>
                <a:spcPct val="115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</a:pPr>
            <a:r>
              <a:rPr lang="en-GB" sz="2600">
                <a:solidFill>
                  <a:schemeClr val="dk1"/>
                </a:solidFill>
              </a:rPr>
              <a:t>More details in the instruction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4E318-66FE-1E40-95D4-0DB8BC73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Example Summarization</a:t>
            </a:r>
          </a:p>
        </p:txBody>
      </p:sp>
      <p:pic>
        <p:nvPicPr>
          <p:cNvPr id="4" name="Summarizing_01-TZI-trailer_terminator2_2006_04_05b.mp4" descr="Summarizing_01-TZI-trailer_terminator2_2006_04_05b.mp4">
            <a:hlinkClick r:id="" action="ppaction://media"/>
            <a:extLst>
              <a:ext uri="{FF2B5EF4-FFF2-40B4-BE49-F238E27FC236}">
                <a16:creationId xmlns:a16="http://schemas.microsoft.com/office/drawing/2014/main" id="{6374F588-FA7F-434A-9029-FD985ED4FE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2449513"/>
            <a:ext cx="7778750" cy="3182937"/>
          </a:xfrm>
        </p:spPr>
      </p:pic>
    </p:spTree>
    <p:extLst>
      <p:ext uri="{BB962C8B-B14F-4D97-AF65-F5344CB8AC3E}">
        <p14:creationId xmlns:p14="http://schemas.microsoft.com/office/powerpoint/2010/main" val="295278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1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Full Video</a:t>
            </a:r>
            <a:b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Summarization</a:t>
            </a:r>
            <a:endParaRPr sz="38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41"/>
          <p:cNvGrpSpPr/>
          <p:nvPr/>
        </p:nvGrpSpPr>
        <p:grpSpPr>
          <a:xfrm>
            <a:off x="685800" y="1984188"/>
            <a:ext cx="7778750" cy="4116761"/>
            <a:chOff x="0" y="1400"/>
            <a:chExt cx="7778750" cy="4116761"/>
          </a:xfrm>
        </p:grpSpPr>
        <p:sp>
          <p:nvSpPr>
            <p:cNvPr id="195" name="Google Shape;195;p41"/>
            <p:cNvSpPr/>
            <p:nvPr/>
          </p:nvSpPr>
          <p:spPr>
            <a:xfrm>
              <a:off x="0" y="3378933"/>
              <a:ext cx="7778750" cy="739228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1"/>
            <p:cNvSpPr txBox="1"/>
            <p:nvPr/>
          </p:nvSpPr>
          <p:spPr>
            <a:xfrm>
              <a:off x="0" y="3378933"/>
              <a:ext cx="7778750" cy="739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84900" rIns="184900" bIns="184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latin typeface="Arial"/>
                  <a:ea typeface="Arial"/>
                  <a:cs typeface="Arial"/>
                  <a:sym typeface="Arial"/>
                </a:rPr>
                <a:t>Summarization</a:t>
              </a:r>
              <a:endParaRPr sz="260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1"/>
            <p:cNvSpPr/>
            <p:nvPr/>
          </p:nvSpPr>
          <p:spPr>
            <a:xfrm rot="10800000">
              <a:off x="0" y="2253089"/>
              <a:ext cx="7778750" cy="1136932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1"/>
            <p:cNvSpPr txBox="1"/>
            <p:nvPr/>
          </p:nvSpPr>
          <p:spPr>
            <a:xfrm>
              <a:off x="0" y="2253089"/>
              <a:ext cx="7778750" cy="7387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84900" rIns="184900" bIns="184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latin typeface="Arial"/>
                  <a:ea typeface="Arial"/>
                  <a:cs typeface="Arial"/>
                  <a:sym typeface="Arial"/>
                </a:rPr>
                <a:t>Shot Selection</a:t>
              </a:r>
              <a:endParaRPr sz="260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1"/>
            <p:cNvSpPr/>
            <p:nvPr/>
          </p:nvSpPr>
          <p:spPr>
            <a:xfrm rot="10800000">
              <a:off x="0" y="1127244"/>
              <a:ext cx="7778750" cy="1136932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1"/>
            <p:cNvSpPr txBox="1"/>
            <p:nvPr/>
          </p:nvSpPr>
          <p:spPr>
            <a:xfrm>
              <a:off x="0" y="1127244"/>
              <a:ext cx="7778750" cy="7387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84900" rIns="184900" bIns="184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 b="1">
                  <a:solidFill>
                    <a:srgbClr val="006900"/>
                  </a:solidFill>
                  <a:latin typeface="Arial"/>
                  <a:ea typeface="Arial"/>
                  <a:cs typeface="Arial"/>
                  <a:sym typeface="Arial"/>
                </a:rPr>
                <a:t>Shot Boundary Detection (SBD)</a:t>
              </a:r>
              <a:endParaRPr sz="2600" b="1">
                <a:solidFill>
                  <a:srgbClr val="0069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1"/>
            <p:cNvSpPr/>
            <p:nvPr/>
          </p:nvSpPr>
          <p:spPr>
            <a:xfrm rot="10800000">
              <a:off x="0" y="1400"/>
              <a:ext cx="7778750" cy="1136932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1"/>
            <p:cNvSpPr txBox="1"/>
            <p:nvPr/>
          </p:nvSpPr>
          <p:spPr>
            <a:xfrm>
              <a:off x="0" y="1400"/>
              <a:ext cx="7778750" cy="7387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84900" rIns="184900" bIns="184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latin typeface="Arial"/>
                  <a:ea typeface="Arial"/>
                  <a:cs typeface="Arial"/>
                  <a:sym typeface="Arial"/>
                </a:rPr>
                <a:t>Full Video</a:t>
              </a:r>
              <a:endParaRPr sz="260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3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1" i="0" u="none" strike="noStrike" cap="none">
                <a:solidFill>
                  <a:srgbClr val="006900"/>
                </a:solidFill>
                <a:latin typeface="Arial"/>
                <a:ea typeface="Arial"/>
                <a:cs typeface="Arial"/>
                <a:sym typeface="Arial"/>
              </a:rPr>
              <a:t>SB</a:t>
            </a:r>
            <a:r>
              <a:rPr lang="en-GB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Types (1/2)‏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3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GB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Abrupt cut:</a:t>
            </a:r>
            <a:endParaRPr/>
          </a:p>
          <a:p>
            <a:pPr marL="334328" marR="0" lvl="0" indent="-13862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None/>
            </a:pPr>
            <a:endParaRPr sz="308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328" marR="0" lvl="0" indent="-13862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None/>
            </a:pPr>
            <a:endParaRPr sz="308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328" marR="0" lvl="0" indent="-13862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None/>
            </a:pPr>
            <a:endParaRPr sz="308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328" marR="0" lvl="0" indent="-334328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GB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Dissolve:</a:t>
            </a:r>
            <a:endParaRPr sz="308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43"/>
          <p:cNvGrpSpPr/>
          <p:nvPr/>
        </p:nvGrpSpPr>
        <p:grpSpPr>
          <a:xfrm>
            <a:off x="0" y="2700338"/>
            <a:ext cx="8999538" cy="1223962"/>
            <a:chOff x="0" y="2700338"/>
            <a:chExt cx="8999538" cy="1223962"/>
          </a:xfrm>
        </p:grpSpPr>
        <p:pic>
          <p:nvPicPr>
            <p:cNvPr id="217" name="Google Shape;217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00225" y="2700338"/>
              <a:ext cx="1800225" cy="122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99313" y="2700338"/>
              <a:ext cx="1800225" cy="122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00450" y="2700338"/>
              <a:ext cx="1800225" cy="122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00675" y="2700338"/>
              <a:ext cx="1800225" cy="122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700338"/>
              <a:ext cx="1800225" cy="1223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43"/>
            <p:cNvSpPr/>
            <p:nvPr/>
          </p:nvSpPr>
          <p:spPr>
            <a:xfrm>
              <a:off x="0" y="2700338"/>
              <a:ext cx="1800225" cy="1223962"/>
            </a:xfrm>
            <a:prstGeom prst="roundRect">
              <a:avLst>
                <a:gd name="adj" fmla="val 130"/>
              </a:avLst>
            </a:prstGeom>
            <a:noFill/>
            <a:ln w="9525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3"/>
            <p:cNvSpPr/>
            <p:nvPr/>
          </p:nvSpPr>
          <p:spPr>
            <a:xfrm>
              <a:off x="1800225" y="2700338"/>
              <a:ext cx="1800225" cy="1223962"/>
            </a:xfrm>
            <a:prstGeom prst="roundRect">
              <a:avLst>
                <a:gd name="adj" fmla="val 130"/>
              </a:avLst>
            </a:prstGeom>
            <a:noFill/>
            <a:ln w="9525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3"/>
            <p:cNvSpPr/>
            <p:nvPr/>
          </p:nvSpPr>
          <p:spPr>
            <a:xfrm>
              <a:off x="3600450" y="2700338"/>
              <a:ext cx="1800225" cy="1223962"/>
            </a:xfrm>
            <a:prstGeom prst="roundRect">
              <a:avLst>
                <a:gd name="adj" fmla="val 130"/>
              </a:avLst>
            </a:prstGeom>
            <a:noFill/>
            <a:ln w="9525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3"/>
            <p:cNvSpPr/>
            <p:nvPr/>
          </p:nvSpPr>
          <p:spPr>
            <a:xfrm>
              <a:off x="5400675" y="2700338"/>
              <a:ext cx="1800225" cy="1223962"/>
            </a:xfrm>
            <a:prstGeom prst="roundRect">
              <a:avLst>
                <a:gd name="adj" fmla="val 130"/>
              </a:avLst>
            </a:prstGeom>
            <a:noFill/>
            <a:ln w="9525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3"/>
            <p:cNvSpPr/>
            <p:nvPr/>
          </p:nvSpPr>
          <p:spPr>
            <a:xfrm>
              <a:off x="7199313" y="2700338"/>
              <a:ext cx="1800225" cy="1223962"/>
            </a:xfrm>
            <a:prstGeom prst="roundRect">
              <a:avLst>
                <a:gd name="adj" fmla="val 130"/>
              </a:avLst>
            </a:prstGeom>
            <a:noFill/>
            <a:ln w="9525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" name="Google Shape;227;p43"/>
          <p:cNvGrpSpPr/>
          <p:nvPr/>
        </p:nvGrpSpPr>
        <p:grpSpPr>
          <a:xfrm>
            <a:off x="0" y="4894263"/>
            <a:ext cx="8999538" cy="1225550"/>
            <a:chOff x="0" y="4894263"/>
            <a:chExt cx="8999538" cy="1225550"/>
          </a:xfrm>
        </p:grpSpPr>
        <p:pic>
          <p:nvPicPr>
            <p:cNvPr id="228" name="Google Shape;228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00225" y="4895850"/>
              <a:ext cx="1800225" cy="1223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99313" y="4895850"/>
              <a:ext cx="1800225" cy="1223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00450" y="4895850"/>
              <a:ext cx="1800225" cy="1223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00675" y="4895850"/>
              <a:ext cx="1800225" cy="1223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4895850"/>
              <a:ext cx="1800225" cy="1223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43"/>
            <p:cNvSpPr/>
            <p:nvPr/>
          </p:nvSpPr>
          <p:spPr>
            <a:xfrm>
              <a:off x="0" y="4895850"/>
              <a:ext cx="1800225" cy="1223963"/>
            </a:xfrm>
            <a:prstGeom prst="roundRect">
              <a:avLst>
                <a:gd name="adj" fmla="val 130"/>
              </a:avLst>
            </a:prstGeom>
            <a:noFill/>
            <a:ln w="9525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3"/>
            <p:cNvSpPr/>
            <p:nvPr/>
          </p:nvSpPr>
          <p:spPr>
            <a:xfrm>
              <a:off x="7199313" y="4895850"/>
              <a:ext cx="1800225" cy="1223963"/>
            </a:xfrm>
            <a:prstGeom prst="roundRect">
              <a:avLst>
                <a:gd name="adj" fmla="val 130"/>
              </a:avLst>
            </a:prstGeom>
            <a:noFill/>
            <a:ln w="9525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3"/>
            <p:cNvSpPr/>
            <p:nvPr/>
          </p:nvSpPr>
          <p:spPr>
            <a:xfrm>
              <a:off x="1798638" y="4894263"/>
              <a:ext cx="1800225" cy="1223962"/>
            </a:xfrm>
            <a:prstGeom prst="rect">
              <a:avLst/>
            </a:prstGeom>
            <a:blipFill rotWithShape="1">
              <a:blip r:embed="rId4">
                <a:alphaModFix amt="2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3"/>
            <p:cNvSpPr/>
            <p:nvPr/>
          </p:nvSpPr>
          <p:spPr>
            <a:xfrm>
              <a:off x="3598863" y="4894263"/>
              <a:ext cx="1800225" cy="1223962"/>
            </a:xfrm>
            <a:prstGeom prst="rect">
              <a:avLst/>
            </a:prstGeom>
            <a:blipFill rotWithShape="1">
              <a:blip r:embed="rId4">
                <a:alphaModFix amt="50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3"/>
            <p:cNvSpPr/>
            <p:nvPr/>
          </p:nvSpPr>
          <p:spPr>
            <a:xfrm>
              <a:off x="1800225" y="4895850"/>
              <a:ext cx="1800225" cy="1223963"/>
            </a:xfrm>
            <a:prstGeom prst="roundRect">
              <a:avLst>
                <a:gd name="adj" fmla="val 130"/>
              </a:avLst>
            </a:prstGeom>
            <a:noFill/>
            <a:ln w="9525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3"/>
            <p:cNvSpPr/>
            <p:nvPr/>
          </p:nvSpPr>
          <p:spPr>
            <a:xfrm>
              <a:off x="3600450" y="4895850"/>
              <a:ext cx="1800225" cy="1223963"/>
            </a:xfrm>
            <a:prstGeom prst="roundRect">
              <a:avLst>
                <a:gd name="adj" fmla="val 130"/>
              </a:avLst>
            </a:prstGeom>
            <a:noFill/>
            <a:ln w="9525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3"/>
            <p:cNvSpPr/>
            <p:nvPr/>
          </p:nvSpPr>
          <p:spPr>
            <a:xfrm>
              <a:off x="5397500" y="4894263"/>
              <a:ext cx="1800225" cy="1223962"/>
            </a:xfrm>
            <a:prstGeom prst="rect">
              <a:avLst/>
            </a:prstGeom>
            <a:blipFill rotWithShape="1">
              <a:blip r:embed="rId5">
                <a:alphaModFix amt="2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3"/>
            <p:cNvSpPr/>
            <p:nvPr/>
          </p:nvSpPr>
          <p:spPr>
            <a:xfrm>
              <a:off x="5397500" y="4894263"/>
              <a:ext cx="1800225" cy="1223962"/>
            </a:xfrm>
            <a:prstGeom prst="roundRect">
              <a:avLst>
                <a:gd name="adj" fmla="val 130"/>
              </a:avLst>
            </a:prstGeom>
            <a:noFill/>
            <a:ln w="9525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1" i="0" u="none" strike="noStrike" cap="none">
                <a:solidFill>
                  <a:srgbClr val="006900"/>
                </a:solidFill>
                <a:latin typeface="Arial"/>
                <a:ea typeface="Arial"/>
                <a:cs typeface="Arial"/>
                <a:sym typeface="Arial"/>
              </a:rPr>
              <a:t>SB</a:t>
            </a:r>
            <a:r>
              <a:rPr lang="en-GB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Types (2/2)‏</a:t>
            </a:r>
            <a:endParaRPr/>
          </a:p>
        </p:txBody>
      </p:sp>
      <p:sp>
        <p:nvSpPr>
          <p:cNvPr id="247" name="Google Shape;247;p44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GB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Fade out:</a:t>
            </a:r>
            <a:endParaRPr/>
          </a:p>
          <a:p>
            <a:pPr marL="334328" marR="0" lvl="0" indent="-13862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None/>
            </a:pPr>
            <a:endParaRPr sz="308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328" marR="0" lvl="0" indent="-13862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None/>
            </a:pPr>
            <a:endParaRPr sz="308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328" marR="0" lvl="0" indent="-13862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None/>
            </a:pPr>
            <a:endParaRPr sz="308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328" marR="0" lvl="0" indent="-334328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GB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Fade in:</a:t>
            </a:r>
            <a:endParaRPr sz="308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0225" y="2519363"/>
            <a:ext cx="1800225" cy="122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9313" y="2519363"/>
            <a:ext cx="1800225" cy="122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450" y="2519363"/>
            <a:ext cx="1800225" cy="122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00675" y="2519363"/>
            <a:ext cx="1800225" cy="122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2519363"/>
            <a:ext cx="1800225" cy="122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00225" y="4895850"/>
            <a:ext cx="1800225" cy="122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9313" y="4895850"/>
            <a:ext cx="1800225" cy="122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00450" y="4895850"/>
            <a:ext cx="1800225" cy="122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0675" y="4895850"/>
            <a:ext cx="1800225" cy="122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4895850"/>
            <a:ext cx="1800225" cy="122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4895850"/>
            <a:ext cx="1800225" cy="1223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4"/>
          <p:cNvSpPr/>
          <p:nvPr/>
        </p:nvSpPr>
        <p:spPr>
          <a:xfrm>
            <a:off x="0" y="2519363"/>
            <a:ext cx="1800225" cy="1223962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4"/>
          <p:cNvSpPr/>
          <p:nvPr/>
        </p:nvSpPr>
        <p:spPr>
          <a:xfrm>
            <a:off x="1800225" y="2519363"/>
            <a:ext cx="1800225" cy="1223962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4"/>
          <p:cNvSpPr/>
          <p:nvPr/>
        </p:nvSpPr>
        <p:spPr>
          <a:xfrm>
            <a:off x="3600450" y="2519363"/>
            <a:ext cx="1800225" cy="1223962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4"/>
          <p:cNvSpPr/>
          <p:nvPr/>
        </p:nvSpPr>
        <p:spPr>
          <a:xfrm>
            <a:off x="5400675" y="2519363"/>
            <a:ext cx="1800225" cy="1223962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4"/>
          <p:cNvSpPr/>
          <p:nvPr/>
        </p:nvSpPr>
        <p:spPr>
          <a:xfrm>
            <a:off x="7199313" y="2519363"/>
            <a:ext cx="1800225" cy="1223962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4"/>
          <p:cNvSpPr/>
          <p:nvPr/>
        </p:nvSpPr>
        <p:spPr>
          <a:xfrm>
            <a:off x="0" y="4895850"/>
            <a:ext cx="1800225" cy="1223963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1800225" y="4895850"/>
            <a:ext cx="1800225" cy="1223963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/>
          <p:nvPr/>
        </p:nvSpPr>
        <p:spPr>
          <a:xfrm>
            <a:off x="3600450" y="4895850"/>
            <a:ext cx="1800225" cy="1223963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4"/>
          <p:cNvSpPr/>
          <p:nvPr/>
        </p:nvSpPr>
        <p:spPr>
          <a:xfrm>
            <a:off x="5400675" y="4895850"/>
            <a:ext cx="1800225" cy="1223963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4"/>
          <p:cNvSpPr/>
          <p:nvPr/>
        </p:nvSpPr>
        <p:spPr>
          <a:xfrm>
            <a:off x="7199313" y="4895850"/>
            <a:ext cx="1800225" cy="1223963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Distinction from</a:t>
            </a:r>
            <a:b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3852" b="1" i="0" u="none" strike="noStrike" cap="none">
                <a:solidFill>
                  <a:srgbClr val="006900"/>
                </a:solidFill>
                <a:latin typeface="Arial"/>
                <a:ea typeface="Arial"/>
                <a:cs typeface="Arial"/>
                <a:sym typeface="Arial"/>
              </a:rPr>
              <a:t>SB</a:t>
            </a:r>
            <a: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-Like Events</a:t>
            </a:r>
            <a:endParaRPr sz="38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GB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Camera movements (including pans)‏:</a:t>
            </a:r>
            <a:endParaRPr/>
          </a:p>
          <a:p>
            <a:pPr marL="334328" marR="0" lvl="0" indent="-138621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None/>
            </a:pPr>
            <a:endParaRPr sz="308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None/>
            </a:pPr>
            <a:endParaRPr sz="800"/>
          </a:p>
          <a:p>
            <a:pPr marL="334327" marR="0" lvl="0" indent="-334327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GB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 movements</a:t>
            </a:r>
            <a:endParaRPr/>
          </a:p>
          <a:p>
            <a:pPr marL="334328" marR="0" lvl="0" indent="-334328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GB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movements</a:t>
            </a:r>
            <a:endParaRPr/>
          </a:p>
          <a:p>
            <a:pPr marL="334327" marR="0" lvl="0" indent="-334327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GB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Zoom:</a:t>
            </a:r>
            <a:endParaRPr/>
          </a:p>
        </p:txBody>
      </p:sp>
      <p:sp>
        <p:nvSpPr>
          <p:cNvPr id="276" name="Google Shape;276;p45"/>
          <p:cNvSpPr/>
          <p:nvPr/>
        </p:nvSpPr>
        <p:spPr>
          <a:xfrm>
            <a:off x="3600450" y="5589414"/>
            <a:ext cx="1800225" cy="1223962"/>
          </a:xfrm>
          <a:prstGeom prst="roundRect">
            <a:avLst>
              <a:gd name="adj" fmla="val 13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5"/>
          <p:cNvSpPr/>
          <p:nvPr/>
        </p:nvSpPr>
        <p:spPr>
          <a:xfrm>
            <a:off x="1800225" y="5589414"/>
            <a:ext cx="1800225" cy="1223962"/>
          </a:xfrm>
          <a:prstGeom prst="roundRect">
            <a:avLst>
              <a:gd name="adj" fmla="val 13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93069"/>
            <a:ext cx="1800225" cy="122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589414"/>
            <a:ext cx="1800225" cy="122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9613" y="5770389"/>
            <a:ext cx="1439862" cy="90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9225" y="5949776"/>
            <a:ext cx="1081088" cy="5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313" y="5589414"/>
            <a:ext cx="1800225" cy="1223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5"/>
          <p:cNvSpPr/>
          <p:nvPr/>
        </p:nvSpPr>
        <p:spPr>
          <a:xfrm>
            <a:off x="5400675" y="5589414"/>
            <a:ext cx="1800225" cy="1223962"/>
          </a:xfrm>
          <a:prstGeom prst="roundRect">
            <a:avLst>
              <a:gd name="adj" fmla="val 13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0063" y="5770389"/>
            <a:ext cx="1439862" cy="90011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5"/>
          <p:cNvSpPr/>
          <p:nvPr/>
        </p:nvSpPr>
        <p:spPr>
          <a:xfrm>
            <a:off x="1800225" y="2493069"/>
            <a:ext cx="1800225" cy="1223963"/>
          </a:xfrm>
          <a:prstGeom prst="roundRect">
            <a:avLst>
              <a:gd name="adj" fmla="val 13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613" y="2493069"/>
            <a:ext cx="1800225" cy="122396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5"/>
          <p:cNvSpPr/>
          <p:nvPr/>
        </p:nvSpPr>
        <p:spPr>
          <a:xfrm>
            <a:off x="3600450" y="2493069"/>
            <a:ext cx="1800225" cy="1223963"/>
          </a:xfrm>
          <a:prstGeom prst="roundRect">
            <a:avLst>
              <a:gd name="adj" fmla="val 13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9225" y="2493069"/>
            <a:ext cx="1800225" cy="122396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5"/>
          <p:cNvSpPr/>
          <p:nvPr/>
        </p:nvSpPr>
        <p:spPr>
          <a:xfrm>
            <a:off x="5400675" y="2493069"/>
            <a:ext cx="1800225" cy="1223963"/>
          </a:xfrm>
          <a:prstGeom prst="roundRect">
            <a:avLst>
              <a:gd name="adj" fmla="val 13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0063" y="2493069"/>
            <a:ext cx="1800225" cy="122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313" y="2493069"/>
            <a:ext cx="1800225" cy="122396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5"/>
          <p:cNvSpPr/>
          <p:nvPr/>
        </p:nvSpPr>
        <p:spPr>
          <a:xfrm>
            <a:off x="0" y="2493069"/>
            <a:ext cx="1800225" cy="1223963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5"/>
          <p:cNvSpPr/>
          <p:nvPr/>
        </p:nvSpPr>
        <p:spPr>
          <a:xfrm>
            <a:off x="1800225" y="2493069"/>
            <a:ext cx="1800225" cy="1223963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5"/>
          <p:cNvSpPr/>
          <p:nvPr/>
        </p:nvSpPr>
        <p:spPr>
          <a:xfrm>
            <a:off x="3600450" y="2493069"/>
            <a:ext cx="1800225" cy="1223963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5400675" y="2493069"/>
            <a:ext cx="1800225" cy="1223963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5"/>
          <p:cNvSpPr/>
          <p:nvPr/>
        </p:nvSpPr>
        <p:spPr>
          <a:xfrm>
            <a:off x="7199313" y="2493069"/>
            <a:ext cx="1800225" cy="1223963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5"/>
          <p:cNvSpPr/>
          <p:nvPr/>
        </p:nvSpPr>
        <p:spPr>
          <a:xfrm>
            <a:off x="0" y="5589414"/>
            <a:ext cx="1800225" cy="1223962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5"/>
          <p:cNvSpPr/>
          <p:nvPr/>
        </p:nvSpPr>
        <p:spPr>
          <a:xfrm>
            <a:off x="1800225" y="5589414"/>
            <a:ext cx="1800225" cy="1223962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5"/>
          <p:cNvSpPr/>
          <p:nvPr/>
        </p:nvSpPr>
        <p:spPr>
          <a:xfrm>
            <a:off x="3600450" y="5589414"/>
            <a:ext cx="1800225" cy="1223962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5"/>
          <p:cNvSpPr/>
          <p:nvPr/>
        </p:nvSpPr>
        <p:spPr>
          <a:xfrm>
            <a:off x="5400675" y="5589414"/>
            <a:ext cx="1800225" cy="1223962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5"/>
          <p:cNvSpPr/>
          <p:nvPr/>
        </p:nvSpPr>
        <p:spPr>
          <a:xfrm>
            <a:off x="7199313" y="5589414"/>
            <a:ext cx="1800225" cy="1223962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Kinds of Possible</a:t>
            </a:r>
            <a:b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Errors (Wrong Sensitivity)‏</a:t>
            </a:r>
            <a:endParaRPr sz="38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6"/>
          <p:cNvSpPr txBox="1"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0"/>
              <a:buFont typeface="Arial"/>
              <a:buNone/>
            </a:pPr>
            <a:r>
              <a:rPr lang="en-GB" sz="259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Detected non-existing </a:t>
            </a:r>
            <a:r>
              <a:rPr lang="en-GB" sz="2590" b="1" i="0" u="none" strike="noStrike" cap="none">
                <a:solidFill>
                  <a:srgbClr val="006900"/>
                </a:solidFill>
                <a:latin typeface="Arial"/>
                <a:ea typeface="Arial"/>
                <a:cs typeface="Arial"/>
                <a:sym typeface="Arial"/>
              </a:rPr>
              <a:t>SB</a:t>
            </a:r>
            <a:endParaRPr sz="2590" b="1" i="0" u="none" strike="noStrike" cap="none">
              <a:solidFill>
                <a:srgbClr val="006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6"/>
          <p:cNvSpPr txBox="1">
            <a:spLocks noGrp="1"/>
          </p:cNvSpPr>
          <p:nvPr>
            <p:ph type="body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0"/>
              <a:buFont typeface="Arial"/>
              <a:buNone/>
            </a:pPr>
            <a:r>
              <a:rPr lang="en-GB" sz="259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detected existing </a:t>
            </a:r>
            <a:r>
              <a:rPr lang="en-GB" sz="2590" b="1" i="0" u="none" strike="noStrike" cap="none">
                <a:solidFill>
                  <a:srgbClr val="006900"/>
                </a:solidFill>
                <a:latin typeface="Arial"/>
                <a:ea typeface="Arial"/>
                <a:cs typeface="Arial"/>
                <a:sym typeface="Arial"/>
              </a:rPr>
              <a:t>SB</a:t>
            </a:r>
            <a:endParaRPr sz="2590" b="1" i="0" u="none" strike="noStrike" cap="none">
              <a:solidFill>
                <a:srgbClr val="006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4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3629290"/>
            <a:ext cx="3870325" cy="1436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6"/>
          <p:cNvPicPr preferRelativeResize="0">
            <a:picLocks noGrp="1"/>
          </p:cNvPicPr>
          <p:nvPr>
            <p:ph type="body" idx="4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629150" y="3626344"/>
            <a:ext cx="3886200" cy="144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_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370</Words>
  <Application>Microsoft Macintosh PowerPoint</Application>
  <PresentationFormat>On-screen Show (4:3)</PresentationFormat>
  <Paragraphs>84</Paragraphs>
  <Slides>20</Slides>
  <Notes>19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Noto Sans Symbols</vt:lpstr>
      <vt:lpstr>Times New Roman</vt:lpstr>
      <vt:lpstr>Verdana</vt:lpstr>
      <vt:lpstr>2_Blank Presentation - Default</vt:lpstr>
      <vt:lpstr>1_Blank Presentation - Default</vt:lpstr>
      <vt:lpstr>1_Blank Presentation</vt:lpstr>
      <vt:lpstr>PowerPoint Presentation</vt:lpstr>
      <vt:lpstr>Video Summarization</vt:lpstr>
      <vt:lpstr>Example Summarization</vt:lpstr>
      <vt:lpstr>From Full Video to Summarization</vt:lpstr>
      <vt:lpstr>PowerPoint Presentation</vt:lpstr>
      <vt:lpstr>SB Types (1/2)‏</vt:lpstr>
      <vt:lpstr>SB Types (2/2)‏</vt:lpstr>
      <vt:lpstr>Distinction from SB-Like Events</vt:lpstr>
      <vt:lpstr>Two Kinds of Possible Errors (Wrong Sensitivity)‏</vt:lpstr>
      <vt:lpstr>Accuracy Evaluations (Input Parameters)‏</vt:lpstr>
      <vt:lpstr>Accuracy Evaluations (Output Parameters)‏</vt:lpstr>
      <vt:lpstr>Uncompressed Pixel-Based Comparison SBD Method (1/2)</vt:lpstr>
      <vt:lpstr>Uncompressed Pixel-Based Comparison SBD Method (2/2)</vt:lpstr>
      <vt:lpstr> </vt:lpstr>
      <vt:lpstr> </vt:lpstr>
      <vt:lpstr> </vt:lpstr>
      <vt:lpstr> </vt:lpstr>
      <vt:lpstr> </vt:lpstr>
      <vt:lpstr>Over-Sensitivity of Pixel Methods</vt:lpstr>
      <vt:lpstr>Additional 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Mikołaj Leszczuk</cp:lastModifiedBy>
  <cp:revision>1</cp:revision>
  <dcterms:modified xsi:type="dcterms:W3CDTF">2021-11-18T13:48:51Z</dcterms:modified>
</cp:coreProperties>
</file>